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  <p:sldMasterId id="2147484097" r:id="rId2"/>
    <p:sldMasterId id="2147484120" r:id="rId3"/>
    <p:sldMasterId id="2147484143" r:id="rId4"/>
    <p:sldMasterId id="2147484168" r:id="rId5"/>
    <p:sldMasterId id="2147484192" r:id="rId6"/>
  </p:sldMasterIdLst>
  <p:notesMasterIdLst>
    <p:notesMasterId r:id="rId25"/>
  </p:notesMasterIdLst>
  <p:handoutMasterIdLst>
    <p:handoutMasterId r:id="rId26"/>
  </p:handoutMasterIdLst>
  <p:sldIdLst>
    <p:sldId id="256" r:id="rId7"/>
    <p:sldId id="262" r:id="rId8"/>
    <p:sldId id="284" r:id="rId9"/>
    <p:sldId id="263" r:id="rId10"/>
    <p:sldId id="277" r:id="rId11"/>
    <p:sldId id="278" r:id="rId12"/>
    <p:sldId id="279" r:id="rId13"/>
    <p:sldId id="286" r:id="rId14"/>
    <p:sldId id="287" r:id="rId15"/>
    <p:sldId id="280" r:id="rId16"/>
    <p:sldId id="276" r:id="rId17"/>
    <p:sldId id="281" r:id="rId18"/>
    <p:sldId id="269" r:id="rId19"/>
    <p:sldId id="289" r:id="rId20"/>
    <p:sldId id="292" r:id="rId21"/>
    <p:sldId id="291" r:id="rId22"/>
    <p:sldId id="288" r:id="rId23"/>
    <p:sldId id="258" r:id="rId24"/>
  </p:sldIdLst>
  <p:sldSz cx="9144000" cy="6858000" type="screen4x3"/>
  <p:notesSz cx="6797675" cy="9926638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2409">
          <p15:clr>
            <a:srgbClr val="A4A3A4"/>
          </p15:clr>
        </p15:guide>
        <p15:guide id="5" orient="horz" pos="2500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pos="136">
          <p15:clr>
            <a:srgbClr val="A4A3A4"/>
          </p15:clr>
        </p15:guide>
        <p15:guide id="8" pos="839">
          <p15:clr>
            <a:srgbClr val="A4A3A4"/>
          </p15:clr>
        </p15:guide>
        <p15:guide id="9" pos="930">
          <p15:clr>
            <a:srgbClr val="A4A3A4"/>
          </p15:clr>
        </p15:guide>
        <p15:guide id="10" pos="2835">
          <p15:clr>
            <a:srgbClr val="A4A3A4"/>
          </p15:clr>
        </p15:guide>
        <p15:guide id="11" pos="2925">
          <p15:clr>
            <a:srgbClr val="A4A3A4"/>
          </p15:clr>
        </p15:guide>
        <p15:guide id="12" pos="4830">
          <p15:clr>
            <a:srgbClr val="A4A3A4"/>
          </p15:clr>
        </p15:guide>
        <p15:guide id="13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orient="horz" pos="172" userDrawn="1">
          <p15:clr>
            <a:srgbClr val="A4A3A4"/>
          </p15:clr>
        </p15:guide>
        <p15:guide id="3" orient="horz" pos="6081" userDrawn="1">
          <p15:clr>
            <a:srgbClr val="A4A3A4"/>
          </p15:clr>
        </p15:guide>
        <p15:guide id="4" orient="horz" pos="344" userDrawn="1">
          <p15:clr>
            <a:srgbClr val="A4A3A4"/>
          </p15:clr>
        </p15:guide>
        <p15:guide id="5" orient="horz" pos="3323" userDrawn="1">
          <p15:clr>
            <a:srgbClr val="A4A3A4"/>
          </p15:clr>
        </p15:guide>
        <p15:guide id="6" orient="horz" pos="5958" userDrawn="1">
          <p15:clr>
            <a:srgbClr val="A4A3A4"/>
          </p15:clr>
        </p15:guide>
        <p15:guide id="7" pos="2141" userDrawn="1">
          <p15:clr>
            <a:srgbClr val="A4A3A4"/>
          </p15:clr>
        </p15:guide>
        <p15:guide id="8" pos="478" userDrawn="1">
          <p15:clr>
            <a:srgbClr val="A4A3A4"/>
          </p15:clr>
        </p15:guide>
        <p15:guide id="9" pos="40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501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876" y="132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5" d="100"/>
          <a:sy n="65" d="100"/>
        </p:scale>
        <p:origin x="-3324" y="-108"/>
      </p:cViewPr>
      <p:guideLst>
        <p:guide orient="horz" pos="3127"/>
        <p:guide orient="horz" pos="172"/>
        <p:guide orient="horz" pos="6081"/>
        <p:guide orient="horz" pos="344"/>
        <p:guide orient="horz" pos="3323"/>
        <p:guide orient="horz" pos="5958"/>
        <p:guide pos="2141"/>
        <p:guide pos="478"/>
        <p:guide pos="40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13.05.2016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6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58445" y="272292"/>
            <a:ext cx="3074695" cy="251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3140" y="272292"/>
            <a:ext cx="2563284" cy="2515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13.05.2016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523875"/>
            <a:ext cx="6173787" cy="4630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8444" y="5280424"/>
            <a:ext cx="5637980" cy="416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58443" y="9428583"/>
            <a:ext cx="2640394" cy="22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398839" y="9428583"/>
            <a:ext cx="2997586" cy="225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01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23875"/>
            <a:ext cx="6173787" cy="4630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85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23875"/>
            <a:ext cx="6173787" cy="4630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65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23875"/>
            <a:ext cx="6173787" cy="4630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Small</a:t>
            </a:r>
            <a:r>
              <a:rPr lang="de-CH" baseline="0" dirty="0" smtClean="0"/>
              <a:t> datacenters / small to medium size offices and several other low power environments are built today on a large amount of data. This </a:t>
            </a:r>
            <a:endParaRPr lang="de-CH" dirty="0" smtClean="0"/>
          </a:p>
          <a:p>
            <a:r>
              <a:rPr lang="de-CH" dirty="0" smtClean="0"/>
              <a:t>Applications: Servers / point</a:t>
            </a:r>
            <a:r>
              <a:rPr lang="de-CH" baseline="0" dirty="0" smtClean="0"/>
              <a:t> of sale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41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90538" y="523875"/>
            <a:ext cx="6173787" cy="4630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29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0" y="225425"/>
            <a:ext cx="8712000" cy="3564867"/>
          </a:xfrm>
          <a:prstGeom prst="rect">
            <a:avLst/>
          </a:prstGeom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4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87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00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595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50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22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7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9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89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11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3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292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708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20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lIns="187200" rIns="21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1"/>
          </p:nvPr>
        </p:nvSpPr>
        <p:spPr>
          <a:xfrm>
            <a:off x="207963" y="6567488"/>
            <a:ext cx="592137" cy="109537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</a:t>
            </a:r>
            <a:r>
              <a:rPr lang="en-US" dirty="0" smtClean="0"/>
              <a:t>DD / </a:t>
            </a:r>
            <a:r>
              <a:rPr lang="en-US" dirty="0"/>
              <a:t>Year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7575" y="6569075"/>
            <a:ext cx="449263" cy="10953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Slide </a:t>
            </a:r>
            <a:fld id="{20C72D0F-049E-4ABF-87C8-817A38D037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ABB Group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38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" y="225426"/>
            <a:ext cx="8701200" cy="3563375"/>
          </a:xfrm>
          <a:prstGeom prst="rect">
            <a:avLst/>
          </a:prstGeom>
        </p:spPr>
      </p:pic>
      <p:pic>
        <p:nvPicPr>
          <p:cNvPr id="9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95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71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74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9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51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87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36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783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5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62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90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26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25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70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03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83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157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71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0A310A5A-DA79-4EA3-93BE-93B756FCD1D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8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11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3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119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4660351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lIns="187200" rIns="21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1"/>
          </p:nvPr>
        </p:nvSpPr>
        <p:spPr>
          <a:xfrm>
            <a:off x="207963" y="6567488"/>
            <a:ext cx="592137" cy="109537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</a:t>
            </a:r>
            <a:r>
              <a:rPr lang="en-US" dirty="0" smtClean="0"/>
              <a:t>DD / </a:t>
            </a:r>
            <a:r>
              <a:rPr lang="en-US" dirty="0"/>
              <a:t>Year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7575" y="6569075"/>
            <a:ext cx="449263" cy="10953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Slide </a:t>
            </a:r>
            <a:fld id="{20C72D0F-049E-4ABF-87C8-817A38D037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ABB Group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392A30-3873-45E2-84A7-A1368DE8655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837B13-8D25-4700-B235-904CD6D1C76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9DB8A22-22B4-4E7D-9932-5F3A463FDEA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E6082B-75DF-4900-9F0E-F744E985E6F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6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FFBE7D-BCF2-4BFA-8234-C5A6FFD2BD8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5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804637-0721-4590-8669-EEB7179C0AE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9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lIns="187200" rIns="21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1"/>
          </p:nvPr>
        </p:nvSpPr>
        <p:spPr>
          <a:xfrm>
            <a:off x="207963" y="6567488"/>
            <a:ext cx="592137" cy="109537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</a:t>
            </a:r>
            <a:r>
              <a:rPr lang="en-US" dirty="0" smtClean="0"/>
              <a:t>DD / </a:t>
            </a:r>
            <a:r>
              <a:rPr lang="en-US" dirty="0"/>
              <a:t>Year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7575" y="6569075"/>
            <a:ext cx="449263" cy="10953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Slide </a:t>
            </a:r>
            <a:fld id="{20C72D0F-049E-4ABF-87C8-817A38D037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ABB Group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2840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8" y="232798"/>
            <a:ext cx="8712000" cy="3583461"/>
          </a:xfrm>
          <a:prstGeom prst="rect">
            <a:avLst/>
          </a:prstGeom>
        </p:spPr>
      </p:pic>
      <p:pic>
        <p:nvPicPr>
          <p:cNvPr id="9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4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51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14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18B288-73AF-49BB-A2EF-893F57FE5AF0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C773A-2770-4EF2-B873-F945FBF4CD95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0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E1E03A-469C-4D1F-B26B-5E3ECAD3B09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2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01A15A-96B7-4932-86D3-9A263233AE7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582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418BAD-6DA6-4BB4-B264-8AAE529B9472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941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34B803-5F8F-400D-95C6-64B4FB7079F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8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34246C-5EBE-4D94-8609-B3D883E6AD0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95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6D2D57-5A81-46E4-9D13-407471F18B3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25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A32A9E-28B7-4ECD-98FE-BEAA02EF739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32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D76338CC-F20D-421F-ACB7-684B78CED33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474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0142C5-5385-4913-B846-53A3FBF3F5E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35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080B4B-8571-4742-B21A-1CE6ED638299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990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D5963E-2507-4CF6-8ACA-9D0B49AA8863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18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D9F532-0E2C-4743-AB85-84936D8534A0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96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B952BC-4F50-4778-B1B1-E42EF1F6609B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0941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8824BF-1BE8-4286-BA33-1A086ED1EFC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0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E573519-D314-43E4-AD1E-B07B645EC35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13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586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lIns="187200" rIns="21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8"/>
          <p:cNvSpPr>
            <a:spLocks noGrp="1"/>
          </p:cNvSpPr>
          <p:nvPr>
            <p:ph type="dt" sz="half" idx="11"/>
          </p:nvPr>
        </p:nvSpPr>
        <p:spPr>
          <a:xfrm>
            <a:off x="207963" y="6567488"/>
            <a:ext cx="592137" cy="109537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</a:t>
            </a:r>
            <a:r>
              <a:rPr lang="en-US" dirty="0" smtClean="0"/>
              <a:t>DD / </a:t>
            </a:r>
            <a:r>
              <a:rPr lang="en-US" dirty="0"/>
              <a:t>Year</a:t>
            </a:r>
            <a:endParaRPr lang="de-DE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7575" y="6569075"/>
            <a:ext cx="449263" cy="10953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50000"/>
              </a:spcBef>
              <a:spcAft>
                <a:spcPct val="5000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| Slide </a:t>
            </a:r>
            <a:fld id="{20C72D0F-049E-4ABF-87C8-817A38D037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ABB Group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708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8" y="225425"/>
            <a:ext cx="8712584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8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21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C9DF58-A235-48E5-B712-216594AFBB10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1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74D4-E133-448B-89DB-5162195322C5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2A7AC-9A58-4FA8-A9F7-307C521E5CEE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163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621D144-3F11-45B6-A489-505932E57B2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905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CE9577-FC42-46C6-9619-61BA9A19D4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95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05888A-AC73-4027-84BC-B4084A0A1493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0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A98514B-EABE-46AC-B21D-8AFFB833228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8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65A8E-391A-4824-BAC0-766E98934E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 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225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5CF0E8-2605-4886-A369-A963148FF54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37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389893AA-BC63-462E-AD23-D4587D02AAC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657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366FA0-6C0D-4DAB-9051-C3E21DDA9D78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9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38019F-8E40-4170-871F-4C5A72A4764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944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95FF89-7D39-472C-84CC-4D884DD1985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5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70EE3C-312E-48CF-8534-9B3EDCFD89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61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98587A-DAF6-455D-869D-7FFFB7771229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72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08121-C73F-43F4-88B1-643DC92E61DB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29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FF6B852-9DF4-4673-8125-CFBB998A4FA2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485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297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7" y="228209"/>
            <a:ext cx="8712000" cy="35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0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03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41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© ABB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3BB2EB-AD0E-416B-B7DA-D20B5A925456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2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3BF2-1C93-4744-9513-83DE7E816FD3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0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75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F2DD7D-E6F2-4C2D-8EC0-D68EAD5DADF5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9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55CB70-9FEB-4CDA-9A69-C48BF6DB65E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42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de-DE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395005-D5BB-4816-A999-B86E0CF8C3E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93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E3630F-53D2-4A58-B4AC-6E134B45EEB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98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D3C648-A7F2-4C96-BC32-F3A14642A6B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13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34D688-844F-4914-868B-DF68EE4FE67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35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marR="0" lvl="0" fontAlgn="auto">
              <a:lnSpc>
                <a:spcPct val="100000"/>
              </a:lnSpc>
              <a:spcAft>
                <a:spcPts val="0"/>
              </a:spcAft>
              <a:tabLst/>
            </a:pPr>
            <a:endParaRPr lang="en-US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/>
          <a:p>
            <a:fld id="{EE10EA3D-EE6D-49A2-A057-E3A6469FB436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78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311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3" y="1592263"/>
            <a:ext cx="3024000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A55D8A-9972-4E77-8BB7-A88B8F12A8FC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92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FCDB2D-3544-44BF-8824-70A7A5A37BF4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/>
          </p:nvPr>
        </p:nvSpPr>
        <p:spPr>
          <a:xfrm>
            <a:off x="1476375" y="3968750"/>
            <a:ext cx="61912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362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A35A5E-DB56-41B5-91E9-F7306F6141C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9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3582249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3582249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923C41-ED13-4E4C-B26D-7E1266F99E0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9"/>
          </p:nvPr>
        </p:nvSpPr>
        <p:spPr>
          <a:xfrm>
            <a:off x="5688124" y="159226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  <p:sp>
        <p:nvSpPr>
          <p:cNvPr id="19" name="Inhaltsplatzhalter 2"/>
          <p:cNvSpPr>
            <a:spLocks noGrp="1"/>
          </p:cNvSpPr>
          <p:nvPr>
            <p:ph idx="20"/>
          </p:nvPr>
        </p:nvSpPr>
        <p:spPr>
          <a:xfrm>
            <a:off x="5688124" y="3969283"/>
            <a:ext cx="1980000" cy="22320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de-DE" dirty="0" smtClean="0"/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9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408677-0B77-4DE7-9C77-A9F78F244AA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4644363" y="1592263"/>
            <a:ext cx="4284000" cy="4608512"/>
          </a:xfrm>
        </p:spPr>
        <p:txBody>
          <a:bodyPr/>
          <a:lstStyle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62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094F58-BC17-494F-B1F6-6FEFBC1B3A93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207962" y="1592263"/>
            <a:ext cx="8712000" cy="4608512"/>
          </a:xfrm>
        </p:spPr>
        <p:txBody>
          <a:bodyPr/>
          <a:lstStyle>
            <a:lvl1pPr marL="0" indent="0">
              <a:buNone/>
              <a:defRPr/>
            </a:lvl1pPr>
            <a:lvl5pPr>
              <a:defRPr baseline="0"/>
            </a:lvl5pPr>
            <a:lvl6pPr>
              <a:defRPr/>
            </a:lvl6pPr>
            <a:lvl7pPr>
              <a:defRPr baseline="0"/>
            </a:lvl7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6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A49865-6BD7-4642-A509-4CFAE6381703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949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8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401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" y="225426"/>
            <a:ext cx="8701200" cy="3563375"/>
          </a:xfrm>
          <a:prstGeom prst="rect">
            <a:avLst/>
          </a:prstGeom>
        </p:spPr>
      </p:pic>
      <p:pic>
        <p:nvPicPr>
          <p:cNvPr id="9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62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wrap="square"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wrap="square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  <a:solidFill>
            <a:schemeClr val="tx1"/>
          </a:solidFill>
        </p:spPr>
        <p:txBody>
          <a:bodyPr vert="horz" wrap="square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07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3"/>
            <a:ext cx="8712200" cy="5975351"/>
          </a:xfrm>
          <a:solidFill>
            <a:schemeClr val="tx1"/>
          </a:solidFill>
        </p:spPr>
        <p:txBody>
          <a:bodyPr lIns="144000" tIns="144000" rIns="0" bIns="0" anchor="t">
            <a:no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  <a:solidFill>
            <a:schemeClr val="tx1"/>
          </a:solidFill>
        </p:spPr>
        <p:txBody>
          <a:bodyPr vert="horz" lIns="14400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BB2logo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ABB2logo RG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72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  <a:solidFill>
            <a:schemeClr val="tx1"/>
          </a:solidFill>
        </p:spPr>
        <p:txBody>
          <a:bodyPr lIns="14400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  <a:solidFill>
            <a:schemeClr val="tx1"/>
          </a:solidFill>
        </p:spPr>
        <p:txBody>
          <a:bodyPr vert="horz" lIns="144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393E6DA-15C7-4498-84B7-865CD5741C15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  <a:solidFill>
            <a:schemeClr val="tx1"/>
          </a:solidFill>
        </p:spPr>
        <p:txBody>
          <a:bodyPr vert="horz" lIns="144000" tIns="144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86CC-9348-444E-A786-5D34C142B0B7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F1B093-425C-40DC-A2A7-78EA1352137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88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196B8C-E300-40F3-8D54-BE4BFA77A5E7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/>
          </p:nvPr>
        </p:nvSpPr>
        <p:spPr>
          <a:xfrm>
            <a:off x="1476374" y="1592264"/>
            <a:ext cx="6191251" cy="4608512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146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6832DB-49C2-4C6F-9A35-237BD2B1095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36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 baseline="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tx2"/>
              </a:buClr>
              <a:buFont typeface="Wingdings" pitchFamily="2" charset="2"/>
              <a:buNone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9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3761D4-3C25-40BB-A0C2-D8A98CCE1DB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39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A29A16-C922-4EE8-81A9-9E9743B1E86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4608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48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4A9EEF3-1D25-43F3-BDEA-C84B220B9EEF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4" y="1592263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964331"/>
            <a:ext cx="3024188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04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A8428A4-B213-42D5-B440-C3235B982FBB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643438" y="1592263"/>
            <a:ext cx="4284662" cy="4608512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476375" y="1592263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22"/>
          </p:nvPr>
        </p:nvSpPr>
        <p:spPr>
          <a:xfrm>
            <a:off x="1476374" y="3168429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3"/>
          </p:nvPr>
        </p:nvSpPr>
        <p:spPr>
          <a:xfrm>
            <a:off x="1476373" y="4744596"/>
            <a:ext cx="3024188" cy="14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5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image" Target="../media/image9.jpeg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959" r:id="rId6"/>
    <p:sldLayoutId id="2147483847" r:id="rId7"/>
    <p:sldLayoutId id="2147483960" r:id="rId8"/>
    <p:sldLayoutId id="2147483851" r:id="rId9"/>
    <p:sldLayoutId id="2147483961" r:id="rId10"/>
    <p:sldLayoutId id="2147483962" r:id="rId11"/>
    <p:sldLayoutId id="2147483963" r:id="rId12"/>
    <p:sldLayoutId id="2147483848" r:id="rId13"/>
    <p:sldLayoutId id="2147483849" r:id="rId14"/>
    <p:sldLayoutId id="2147483850" r:id="rId15"/>
    <p:sldLayoutId id="2147483853" r:id="rId16"/>
    <p:sldLayoutId id="2147483965" r:id="rId17"/>
    <p:sldLayoutId id="2147483855" r:id="rId18"/>
    <p:sldLayoutId id="2147483964" r:id="rId19"/>
    <p:sldLayoutId id="2147483957" r:id="rId20"/>
    <p:sldLayoutId id="2147483859" r:id="rId21"/>
    <p:sldLayoutId id="2147484166" r:id="rId22"/>
    <p:sldLayoutId id="2147484167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8EEBE67-3C1B-4CC7-9DBF-FE47431D8961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  <p:sldLayoutId id="2147484116" r:id="rId18"/>
    <p:sldLayoutId id="2147484117" r:id="rId19"/>
    <p:sldLayoutId id="2147484118" r:id="rId20"/>
    <p:sldLayoutId id="2147484119" r:id="rId21"/>
    <p:sldLayoutId id="2147484217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GB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1C376B65-A34D-485C-BA03-C370CE9474A3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3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9" r:id="rId18"/>
    <p:sldLayoutId id="2147484140" r:id="rId19"/>
    <p:sldLayoutId id="2147484141" r:id="rId20"/>
    <p:sldLayoutId id="2147484142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7D315A5C-2338-461F-892A-B395E0306588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77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2" r:id="rId18"/>
    <p:sldLayoutId id="2147484163" r:id="rId19"/>
    <p:sldLayoutId id="2147484164" r:id="rId20"/>
    <p:sldLayoutId id="2147484165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2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  <p:sldLayoutId id="2147484187" r:id="rId19"/>
    <p:sldLayoutId id="2147484188" r:id="rId20"/>
    <p:sldLayoutId id="2147484189" r:id="rId21"/>
    <p:sldLayoutId id="2147484190" r:id="rId22"/>
    <p:sldLayoutId id="2147484191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© ABB</a:t>
            </a:r>
            <a:endParaRPr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3" y="6568154"/>
            <a:ext cx="720000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8B7D7155-0BFF-475F-BD39-F01AB8DE391B}" type="datetime4">
              <a:rPr lang="en-US" smtClean="0"/>
              <a:t>May 13, 2016</a:t>
            </a:fld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36000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| Slide </a:t>
            </a:r>
            <a:fld id="{CF363E95-653D-48D7-8EB0-A81FED805B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ABB2logo RG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  <p:sldLayoutId id="2147484211" r:id="rId19"/>
    <p:sldLayoutId id="2147484212" r:id="rId20"/>
    <p:sldLayoutId id="2147484213" r:id="rId21"/>
    <p:sldLayoutId id="2147484214" r:id="rId22"/>
    <p:sldLayoutId id="2147484215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spcAft>
          <a:spcPts val="0"/>
        </a:spcAft>
        <a:buFont typeface="Arial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PowerValue</a:t>
            </a:r>
            <a:r>
              <a:rPr lang="de-DE" dirty="0"/>
              <a:t> 11 RT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CH" dirty="0"/>
              <a:t>True double-</a:t>
            </a:r>
            <a:r>
              <a:rPr lang="it-CH" dirty="0" err="1"/>
              <a:t>conversion</a:t>
            </a:r>
            <a:r>
              <a:rPr lang="it-CH" dirty="0"/>
              <a:t> online single-</a:t>
            </a:r>
            <a:r>
              <a:rPr lang="it-CH" dirty="0" err="1"/>
              <a:t>phase</a:t>
            </a:r>
            <a:r>
              <a:rPr lang="it-CH" dirty="0"/>
              <a:t> UPS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900" y="232940"/>
            <a:ext cx="8712200" cy="370810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5000">
                <a:schemeClr val="tx2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endParaRPr lang="it-CH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799" y="1015840"/>
            <a:ext cx="4994402" cy="26751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651151" y="3063471"/>
            <a:ext cx="2536625" cy="2025532"/>
            <a:chOff x="1994249" y="1918952"/>
            <a:chExt cx="2918942" cy="23308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249" y="2017709"/>
              <a:ext cx="2816947" cy="22320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249" y="1918952"/>
              <a:ext cx="2918942" cy="14231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51150" y="1788792"/>
            <a:ext cx="2536625" cy="1089198"/>
            <a:chOff x="1994249" y="4315458"/>
            <a:chExt cx="2918942" cy="12533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249" y="4425877"/>
              <a:ext cx="2816947" cy="11429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249" y="4315458"/>
              <a:ext cx="2918942" cy="142310"/>
            </a:xfrm>
            <a:prstGeom prst="rect">
              <a:avLst/>
            </a:prstGeom>
          </p:spPr>
        </p:pic>
      </p:grpSp>
      <p:sp>
        <p:nvSpPr>
          <p:cNvPr id="22" name="Oval 21"/>
          <p:cNvSpPr/>
          <p:nvPr/>
        </p:nvSpPr>
        <p:spPr>
          <a:xfrm>
            <a:off x="2926737" y="1860722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16284" y="3884518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71805" y="2236889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55478" y="3354762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167866" y="4187944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56296" y="3391350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88524" y="2438639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4274" y="3830183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9658" y="2245547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69741" y="2375565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2704" y="2356141"/>
            <a:ext cx="4175992" cy="1904043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500" dirty="0" smtClean="0">
                <a:latin typeface="Arial" pitchFamily="34" charset="0"/>
                <a:cs typeface="Arial" pitchFamily="34" charset="0"/>
              </a:rPr>
              <a:t>Input: Advanced input filtering for higher performances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500" dirty="0" smtClean="0">
                <a:latin typeface="Arial" pitchFamily="34" charset="0"/>
                <a:cs typeface="Arial" pitchFamily="34" charset="0"/>
              </a:rPr>
              <a:t>Bypass: Dual input feed (6-10kVA)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500" dirty="0" smtClean="0">
                <a:latin typeface="Arial" pitchFamily="34" charset="0"/>
                <a:cs typeface="Arial" pitchFamily="34" charset="0"/>
              </a:rPr>
              <a:t>Battery: Runtime is easily extendable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500" dirty="0" smtClean="0">
                <a:latin typeface="Arial" pitchFamily="34" charset="0"/>
                <a:cs typeface="Arial" pitchFamily="34" charset="0"/>
              </a:rPr>
              <a:t>Output: Multiple wiring options adapts to all needs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500" dirty="0">
                <a:latin typeface="Arial" pitchFamily="34" charset="0"/>
                <a:cs typeface="Arial" pitchFamily="34" charset="0"/>
              </a:rPr>
              <a:t>Fans: Fan speed control for </a:t>
            </a:r>
            <a:r>
              <a:rPr lang="de-CH" sz="1500" dirty="0" smtClean="0">
                <a:latin typeface="Arial" pitchFamily="34" charset="0"/>
                <a:cs typeface="Arial" pitchFamily="34" charset="0"/>
              </a:rPr>
              <a:t>reduced losses</a:t>
            </a:r>
            <a:endParaRPr lang="en-US" sz="15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69741" y="2741398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469741" y="3129940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469741" y="3480297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469741" y="3838064"/>
            <a:ext cx="216000" cy="21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2400" dirty="0" smtClean="0"/>
              <a:t>Battery Configuration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169808"/>
              </p:ext>
            </p:extLst>
          </p:nvPr>
        </p:nvGraphicFramePr>
        <p:xfrm>
          <a:off x="2084226" y="2565007"/>
          <a:ext cx="2144880" cy="1177290"/>
        </p:xfrm>
        <a:graphic>
          <a:graphicData uri="http://schemas.openxmlformats.org/drawingml/2006/table">
            <a:tbl>
              <a:tblPr/>
              <a:tblGrid>
                <a:gridCol w="535948"/>
                <a:gridCol w="943913"/>
                <a:gridCol w="665019"/>
              </a:tblGrid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POWER (kVA)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INTERNAL BATTERIES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CHARGING</a:t>
                      </a:r>
                      <a:r>
                        <a:rPr lang="de-CH" sz="105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CURRENT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x 12V x 7.2Ah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x 12V x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12V x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169" y="1912144"/>
            <a:ext cx="1666061" cy="611632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23834"/>
              </p:ext>
            </p:extLst>
          </p:nvPr>
        </p:nvGraphicFramePr>
        <p:xfrm>
          <a:off x="5005278" y="2565006"/>
          <a:ext cx="1807413" cy="1177289"/>
        </p:xfrm>
        <a:graphic>
          <a:graphicData uri="http://schemas.openxmlformats.org/drawingml/2006/table">
            <a:tbl>
              <a:tblPr/>
              <a:tblGrid>
                <a:gridCol w="652837"/>
                <a:gridCol w="1154576"/>
              </a:tblGrid>
              <a:tr h="2899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x 12V x 7.2Ah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x 12V x 7.2Ah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x 12V x 7.2Ah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x 12V x 9Ah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x 12V x 9Ah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969040"/>
              </p:ext>
            </p:extLst>
          </p:nvPr>
        </p:nvGraphicFramePr>
        <p:xfrm>
          <a:off x="1419960" y="4406856"/>
          <a:ext cx="6141028" cy="1093470"/>
        </p:xfrm>
        <a:graphic>
          <a:graphicData uri="http://schemas.openxmlformats.org/drawingml/2006/table">
            <a:tbl>
              <a:tblPr/>
              <a:tblGrid>
                <a:gridCol w="1454728"/>
                <a:gridCol w="937260"/>
                <a:gridCol w="937260"/>
                <a:gridCol w="937260"/>
                <a:gridCol w="937260"/>
                <a:gridCol w="93726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kVA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kVA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 kVA</a:t>
                      </a:r>
                      <a:endParaRPr lang="en-US" sz="105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 kVA</a:t>
                      </a:r>
                      <a:endParaRPr lang="en-US" sz="105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 kVA</a:t>
                      </a:r>
                      <a:endParaRPr lang="en-US" sz="105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UPS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Internal Batteries </a:t>
                      </a:r>
                      <a:endParaRPr lang="de-CH" sz="100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 /</a:t>
                      </a:r>
                      <a:r>
                        <a:rPr lang="de-CH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/ 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/ 11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UPS +1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Batt Module</a:t>
                      </a:r>
                      <a:endParaRPr lang="en-US" sz="100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/ 40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/ 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/ 31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/ 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/ 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UPS +2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Batt Modules</a:t>
                      </a:r>
                      <a:endParaRPr lang="en-US" sz="100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/</a:t>
                      </a:r>
                      <a:r>
                        <a:rPr lang="de-CH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76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/ 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/ 56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/ 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/ 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UPS +3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Batt Modules</a:t>
                      </a:r>
                      <a:endParaRPr lang="en-US" sz="1000" b="1" i="0" u="none" strike="noStrike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/ 119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/ 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/ 82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/ 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/ 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UPS +4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Batt</a:t>
                      </a:r>
                      <a:r>
                        <a:rPr lang="de-CH" sz="10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CH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Modules</a:t>
                      </a:r>
                      <a:endParaRPr lang="en-US" sz="10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/ 166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/ 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/ 111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/ 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/ 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17660" y="4038028"/>
            <a:ext cx="1800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de-CH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Battery Autonomy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4500" y="5500326"/>
            <a:ext cx="465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de-CH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-in minutes at full / half </a:t>
            </a:r>
            <a:r>
              <a:rPr lang="de-CH" sz="1200" b="1" dirty="0" err="1" smtClean="0">
                <a:solidFill>
                  <a:srgbClr val="00B050"/>
                </a:solidFill>
                <a:latin typeface="Calibri" panose="020F0502020204030204" pitchFamily="34" charset="0"/>
              </a:rPr>
              <a:t>load</a:t>
            </a:r>
            <a:endParaRPr lang="de-CH" sz="12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r" fontAlgn="b"/>
            <a:r>
              <a:rPr lang="en-US" sz="1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-given 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runtimes are estimates and valid at 20 degrees Celsius. Actual runtime of the system will depend, among many variables, on the age of the batteries and environmental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54" y="1890634"/>
            <a:ext cx="1636996" cy="6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31700" y="1629024"/>
            <a:ext cx="4187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de-CH" sz="11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UPS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720" y="1629024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de-CH" sz="11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External Battery Module</a:t>
            </a:r>
          </a:p>
        </p:txBody>
      </p:sp>
    </p:spTree>
    <p:extLst>
      <p:ext uri="{BB962C8B-B14F-4D97-AF65-F5344CB8AC3E}">
        <p14:creationId xmlns:p14="http://schemas.microsoft.com/office/powerpoint/2010/main" val="16084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User Interface / SW &amp; Connectivity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766119" y="1592263"/>
            <a:ext cx="6965080" cy="3572019"/>
          </a:xfrm>
        </p:spPr>
        <p:txBody>
          <a:bodyPr/>
          <a:lstStyle/>
          <a:p>
            <a:r>
              <a:rPr lang="de-CH" dirty="0" smtClean="0"/>
              <a:t>User-friendly graphical interface: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400" b="1" dirty="0" smtClean="0"/>
              <a:t>UPS Status:</a:t>
            </a:r>
            <a:r>
              <a:rPr lang="de-CH" sz="1400" dirty="0" smtClean="0"/>
              <a:t> To quickly and easily understand the status of the UPS</a:t>
            </a:r>
            <a:endParaRPr lang="de-CH" sz="1400" b="1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/>
              <a:t>Event Log</a:t>
            </a:r>
            <a:r>
              <a:rPr lang="en-US" sz="1400" dirty="0" smtClean="0"/>
              <a:t>: To access to the events registered </a:t>
            </a:r>
            <a:r>
              <a:rPr lang="en-US" sz="1400" dirty="0"/>
              <a:t>for self </a:t>
            </a:r>
            <a:r>
              <a:rPr lang="en-US" sz="1400" dirty="0" smtClean="0"/>
              <a:t>diagnosis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400" b="1" dirty="0"/>
              <a:t>Measurements</a:t>
            </a:r>
            <a:r>
              <a:rPr lang="de-CH" sz="1400" dirty="0"/>
              <a:t>: </a:t>
            </a:r>
            <a:r>
              <a:rPr lang="de-CH" sz="1400" dirty="0" smtClean="0"/>
              <a:t>To monitor </a:t>
            </a:r>
            <a:r>
              <a:rPr lang="en-US" sz="1400" dirty="0" smtClean="0"/>
              <a:t>currents / voltages / power / </a:t>
            </a:r>
            <a:r>
              <a:rPr lang="en-US" sz="1400" dirty="0"/>
              <a:t>available runtime and other important </a:t>
            </a:r>
            <a:r>
              <a:rPr lang="en-US" sz="1400" dirty="0" smtClean="0"/>
              <a:t>characteristics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/>
              <a:t>Control</a:t>
            </a:r>
            <a:r>
              <a:rPr lang="en-US" sz="1400" dirty="0" smtClean="0"/>
              <a:t>: To start-up / shut-down / transfer </a:t>
            </a:r>
            <a:r>
              <a:rPr lang="en-US" sz="1400" dirty="0"/>
              <a:t>between operating </a:t>
            </a:r>
            <a:r>
              <a:rPr lang="en-US" sz="1400" dirty="0" smtClean="0"/>
              <a:t>modes and perform battery tests </a:t>
            </a:r>
            <a:endParaRPr lang="en-US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400" b="1" dirty="0" smtClean="0"/>
              <a:t>UPS</a:t>
            </a:r>
            <a:r>
              <a:rPr lang="de-CH" sz="1400" dirty="0" smtClean="0"/>
              <a:t> </a:t>
            </a:r>
            <a:r>
              <a:rPr lang="de-CH" sz="1400" b="1" dirty="0" smtClean="0"/>
              <a:t>Identification</a:t>
            </a:r>
            <a:r>
              <a:rPr lang="de-CH" sz="1400" dirty="0" smtClean="0"/>
              <a:t>: To identify the UPS model / serial number and firmware version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400" b="1" dirty="0" smtClean="0"/>
              <a:t>Settings</a:t>
            </a:r>
            <a:r>
              <a:rPr lang="de-CH" sz="1400" dirty="0" smtClean="0"/>
              <a:t>: To adjust the UPS settings to your needs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66119" y="5888182"/>
            <a:ext cx="6965080" cy="28135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Most important information always available at first glance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2406" y="4291914"/>
            <a:ext cx="1480376" cy="1498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78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5" y="1511252"/>
            <a:ext cx="1721917" cy="32616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PowerValue</a:t>
            </a:r>
            <a:r>
              <a:rPr lang="en-US" dirty="0" smtClean="0"/>
              <a:t> 11 RT 1-10 kVA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Software and connectivity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DD / Year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| Slide </a:t>
            </a:r>
            <a:fld id="{20C72D0F-049E-4ABF-87C8-817A38D0378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ABB Group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1455960" y="2589802"/>
            <a:ext cx="880503" cy="68075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1142205" y="1856698"/>
            <a:ext cx="1194257" cy="1173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1052656" y="3842015"/>
            <a:ext cx="772766" cy="3423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1431086" y="3534594"/>
            <a:ext cx="90537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1293340" y="3601689"/>
            <a:ext cx="1043122" cy="5827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36463" y="1570279"/>
            <a:ext cx="5461000" cy="1863355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Dry ports</a:t>
            </a: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Slot for optional communication card:</a:t>
            </a:r>
          </a:p>
          <a:p>
            <a:pPr marL="742950" lvl="1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SNMP Card</a:t>
            </a:r>
          </a:p>
          <a:p>
            <a:pPr marL="742950" lvl="1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r>
              <a:rPr lang="de-CH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AS400 Relay Card</a:t>
            </a:r>
          </a:p>
          <a:p>
            <a:pPr marL="742950" lvl="1" indent="-285750">
              <a:spcBef>
                <a:spcPts val="3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endParaRPr lang="de-CH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RS232 on USB port (UPS Protocol</a:t>
            </a:r>
            <a:r>
              <a:rPr lang="fr-F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RS232 on D-</a:t>
            </a:r>
            <a:r>
              <a:rPr lang="fr-FR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9P port (UPS Protocol)</a:t>
            </a:r>
          </a:p>
          <a:p>
            <a:pPr marL="285750" indent="-285750">
              <a:spcBef>
                <a:spcPts val="11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Options and Accessories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00100" y="1592263"/>
            <a:ext cx="7439891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sz="1600" dirty="0" smtClean="0"/>
              <a:t>Connectivity 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SNMP Card (CS121 – Version higher than XXX)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AS400 Relay Card</a:t>
            </a:r>
          </a:p>
          <a:p>
            <a:pPr lvl="2">
              <a:spcBef>
                <a:spcPts val="600"/>
              </a:spcBef>
            </a:pPr>
            <a:r>
              <a:rPr lang="it-CH" sz="1400" b="1" dirty="0" smtClean="0">
                <a:solidFill>
                  <a:srgbClr val="FF0000"/>
                </a:solidFill>
              </a:rPr>
              <a:t>NEW ! </a:t>
            </a:r>
            <a:r>
              <a:rPr lang="it-CH" sz="1400" b="1" dirty="0" err="1" smtClean="0">
                <a:solidFill>
                  <a:srgbClr val="FF0000"/>
                </a:solidFill>
              </a:rPr>
              <a:t>Winpower</a:t>
            </a:r>
            <a:r>
              <a:rPr lang="it-CH" sz="1400" b="1" dirty="0" smtClean="0">
                <a:solidFill>
                  <a:srgbClr val="FF0000"/>
                </a:solidFill>
              </a:rPr>
              <a:t> SNMP </a:t>
            </a:r>
            <a:r>
              <a:rPr lang="it-CH" sz="1400" b="1" dirty="0" smtClean="0">
                <a:solidFill>
                  <a:srgbClr val="FF0000"/>
                </a:solidFill>
              </a:rPr>
              <a:t>Card</a:t>
            </a:r>
            <a:endParaRPr lang="en-US" sz="1400" b="1" dirty="0">
              <a:solidFill>
                <a:srgbClr val="FF0000"/>
              </a:solidFill>
            </a:endParaRPr>
          </a:p>
          <a:p>
            <a:pPr marL="720000" lvl="2" indent="0">
              <a:spcBef>
                <a:spcPts val="600"/>
              </a:spcBef>
              <a:buNone/>
            </a:pP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de-CH" sz="1600" dirty="0" smtClean="0"/>
              <a:t>Rack Mounting kit </a:t>
            </a:r>
          </a:p>
          <a:p>
            <a:pPr lvl="2">
              <a:spcBef>
                <a:spcPts val="600"/>
              </a:spcBef>
            </a:pPr>
            <a:r>
              <a:rPr lang="de-CH" sz="1400" dirty="0" smtClean="0"/>
              <a:t>For 1-3kVA</a:t>
            </a:r>
          </a:p>
          <a:p>
            <a:pPr lvl="2">
              <a:spcBef>
                <a:spcPts val="600"/>
              </a:spcBef>
            </a:pPr>
            <a:r>
              <a:rPr lang="de-CH" sz="1400" dirty="0" err="1" smtClean="0"/>
              <a:t>For</a:t>
            </a:r>
            <a:r>
              <a:rPr lang="de-CH" sz="1400" dirty="0" smtClean="0"/>
              <a:t> 6-10kVA</a:t>
            </a:r>
          </a:p>
          <a:p>
            <a:pPr lvl="2">
              <a:spcBef>
                <a:spcPts val="600"/>
              </a:spcBef>
            </a:pPr>
            <a:endParaRPr lang="de-CH" sz="14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Electrical</a:t>
            </a:r>
            <a:endParaRPr lang="en-US" sz="1600" dirty="0"/>
          </a:p>
          <a:p>
            <a:pPr lvl="2">
              <a:spcBef>
                <a:spcPts val="600"/>
              </a:spcBef>
            </a:pPr>
            <a:r>
              <a:rPr lang="it-CH" sz="1400" b="1" dirty="0" smtClean="0">
                <a:solidFill>
                  <a:srgbClr val="FF0000"/>
                </a:solidFill>
              </a:rPr>
              <a:t>NEW </a:t>
            </a:r>
            <a:r>
              <a:rPr lang="it-CH" sz="1400" b="1" dirty="0">
                <a:solidFill>
                  <a:srgbClr val="FF0000"/>
                </a:solidFill>
              </a:rPr>
              <a:t>! </a:t>
            </a:r>
            <a:r>
              <a:rPr lang="it-CH" sz="1400" b="1" dirty="0" smtClean="0">
                <a:solidFill>
                  <a:srgbClr val="FF0000"/>
                </a:solidFill>
              </a:rPr>
              <a:t>Bypass PDU 16 A (</a:t>
            </a:r>
            <a:r>
              <a:rPr lang="it-CH" sz="1400" b="1" dirty="0" err="1" smtClean="0">
                <a:solidFill>
                  <a:srgbClr val="FF0000"/>
                </a:solidFill>
              </a:rPr>
              <a:t>PowerValue</a:t>
            </a:r>
            <a:r>
              <a:rPr lang="it-CH" sz="1400" b="1" dirty="0" smtClean="0">
                <a:solidFill>
                  <a:srgbClr val="FF0000"/>
                </a:solidFill>
              </a:rPr>
              <a:t> 11 RT 1-3 kVA</a:t>
            </a:r>
            <a:r>
              <a:rPr lang="it-CH" sz="1400" b="1" dirty="0" smtClean="0">
                <a:solidFill>
                  <a:srgbClr val="FF0000"/>
                </a:solidFill>
              </a:rPr>
              <a:t>)</a:t>
            </a:r>
          </a:p>
          <a:p>
            <a:pPr lvl="2">
              <a:spcBef>
                <a:spcPts val="600"/>
              </a:spcBef>
            </a:pPr>
            <a:endParaRPr lang="it-CH" sz="1400" b="1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de-CH" sz="1600" b="1" dirty="0" smtClean="0">
                <a:solidFill>
                  <a:srgbClr val="FF0000"/>
                </a:solidFill>
              </a:rPr>
              <a:t>NEW ! 6 </a:t>
            </a:r>
            <a:r>
              <a:rPr lang="de-CH" sz="1600" b="1" dirty="0" err="1" smtClean="0">
                <a:solidFill>
                  <a:srgbClr val="FF0000"/>
                </a:solidFill>
              </a:rPr>
              <a:t>months</a:t>
            </a:r>
            <a:r>
              <a:rPr lang="de-CH" sz="1600" b="1" dirty="0" smtClean="0">
                <a:solidFill>
                  <a:srgbClr val="FF0000"/>
                </a:solidFill>
              </a:rPr>
              <a:t> </a:t>
            </a:r>
            <a:r>
              <a:rPr lang="de-CH" sz="1600" b="1" dirty="0" err="1" smtClean="0">
                <a:solidFill>
                  <a:srgbClr val="FF0000"/>
                </a:solidFill>
              </a:rPr>
              <a:t>warranty</a:t>
            </a:r>
            <a:r>
              <a:rPr lang="de-CH" sz="1600" b="1" dirty="0" smtClean="0">
                <a:solidFill>
                  <a:srgbClr val="FF0000"/>
                </a:solidFill>
              </a:rPr>
              <a:t> </a:t>
            </a:r>
            <a:r>
              <a:rPr lang="de-CH" sz="1600" b="1" dirty="0" err="1" smtClean="0">
                <a:solidFill>
                  <a:srgbClr val="FF0000"/>
                </a:solidFill>
              </a:rPr>
              <a:t>extension</a:t>
            </a:r>
            <a:endParaRPr lang="de-CH" sz="1600" b="1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de-CH" sz="1400" dirty="0" err="1"/>
              <a:t>For</a:t>
            </a:r>
            <a:r>
              <a:rPr lang="de-CH" sz="1400" dirty="0"/>
              <a:t> 1-3kVA</a:t>
            </a:r>
          </a:p>
          <a:p>
            <a:pPr lvl="2">
              <a:spcBef>
                <a:spcPts val="600"/>
              </a:spcBef>
            </a:pPr>
            <a:r>
              <a:rPr lang="de-CH" sz="1400" dirty="0" err="1"/>
              <a:t>For</a:t>
            </a:r>
            <a:r>
              <a:rPr lang="de-CH" sz="1400" dirty="0"/>
              <a:t> 6-10kVA</a:t>
            </a:r>
          </a:p>
          <a:p>
            <a:pPr lvl="2">
              <a:spcBef>
                <a:spcPts val="600"/>
              </a:spcBef>
            </a:pPr>
            <a:endParaRPr lang="de-CH" sz="1400" dirty="0" smtClean="0"/>
          </a:p>
          <a:p>
            <a:pPr lvl="2">
              <a:spcBef>
                <a:spcPts val="600"/>
              </a:spcBef>
            </a:pPr>
            <a:endParaRPr lang="de-CH" sz="1400" dirty="0"/>
          </a:p>
          <a:p>
            <a:pPr lvl="2">
              <a:spcBef>
                <a:spcPts val="600"/>
              </a:spcBef>
            </a:pPr>
            <a:endParaRPr lang="en-US" sz="14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3219228">
            <a:off x="7183137" y="53745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Options and Accessories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-301077" y="1098777"/>
            <a:ext cx="7439891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it-CH" b="1" dirty="0" smtClean="0">
                <a:solidFill>
                  <a:srgbClr val="FF0000"/>
                </a:solidFill>
              </a:rPr>
              <a:t>NEW ! </a:t>
            </a:r>
            <a:r>
              <a:rPr lang="it-CH" b="1" dirty="0" err="1" smtClean="0">
                <a:solidFill>
                  <a:srgbClr val="FF0000"/>
                </a:solidFill>
              </a:rPr>
              <a:t>Winpower</a:t>
            </a:r>
            <a:r>
              <a:rPr lang="it-CH" b="1" dirty="0" smtClean="0">
                <a:solidFill>
                  <a:srgbClr val="FF0000"/>
                </a:solidFill>
              </a:rPr>
              <a:t> SNMP Card </a:t>
            </a:r>
            <a:r>
              <a:rPr lang="it-CH" b="1" dirty="0" err="1" smtClean="0">
                <a:solidFill>
                  <a:srgbClr val="FF0000"/>
                </a:solidFill>
              </a:rPr>
              <a:t>PowerValue</a:t>
            </a:r>
            <a:endParaRPr lang="en-US" b="1" dirty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it-CH" b="1" dirty="0" err="1" smtClean="0"/>
              <a:t>Fully</a:t>
            </a:r>
            <a:r>
              <a:rPr lang="it-CH" b="1" dirty="0" smtClean="0"/>
              <a:t> </a:t>
            </a:r>
            <a:r>
              <a:rPr lang="it-CH" b="1" dirty="0" err="1" smtClean="0"/>
              <a:t>compatible</a:t>
            </a:r>
            <a:r>
              <a:rPr lang="it-CH" b="1" dirty="0" smtClean="0"/>
              <a:t> </a:t>
            </a:r>
            <a:r>
              <a:rPr lang="it-CH" b="1" dirty="0" err="1" smtClean="0"/>
              <a:t>throughout</a:t>
            </a:r>
            <a:r>
              <a:rPr lang="it-CH" b="1" dirty="0" smtClean="0"/>
              <a:t> </a:t>
            </a:r>
            <a:r>
              <a:rPr lang="it-CH" b="1" dirty="0" err="1" smtClean="0"/>
              <a:t>PowerValue</a:t>
            </a:r>
            <a:r>
              <a:rPr lang="it-CH" b="1" dirty="0" smtClean="0"/>
              <a:t> 11 RT family</a:t>
            </a:r>
          </a:p>
          <a:p>
            <a:pPr lvl="2">
              <a:spcBef>
                <a:spcPts val="600"/>
              </a:spcBef>
            </a:pPr>
            <a:r>
              <a:rPr lang="it-CH" b="1" dirty="0" smtClean="0"/>
              <a:t>Full </a:t>
            </a:r>
            <a:r>
              <a:rPr lang="it-CH" b="1" dirty="0" err="1" smtClean="0"/>
              <a:t>functionalities</a:t>
            </a:r>
            <a:r>
              <a:rPr lang="it-CH" b="1" dirty="0" smtClean="0"/>
              <a:t> to </a:t>
            </a:r>
            <a:r>
              <a:rPr lang="it-CH" b="1" dirty="0" err="1" smtClean="0"/>
              <a:t>interact</a:t>
            </a:r>
            <a:r>
              <a:rPr lang="it-CH" b="1" dirty="0" smtClean="0"/>
              <a:t> with the UPS</a:t>
            </a:r>
          </a:p>
          <a:p>
            <a:pPr marL="720000" lvl="2" indent="0">
              <a:spcBef>
                <a:spcPts val="600"/>
              </a:spcBef>
              <a:buNone/>
            </a:pPr>
            <a:r>
              <a:rPr lang="it-CH" sz="1400" b="1" i="1" dirty="0" smtClean="0"/>
              <a:t>    Note: </a:t>
            </a:r>
            <a:r>
              <a:rPr lang="it-CH" sz="1400" b="1" i="1" dirty="0" err="1" smtClean="0"/>
              <a:t>ModBus</a:t>
            </a:r>
            <a:r>
              <a:rPr lang="it-CH" sz="1400" b="1" i="1" dirty="0" smtClean="0"/>
              <a:t> </a:t>
            </a:r>
            <a:r>
              <a:rPr lang="it-CH" sz="1400" b="1" i="1" dirty="0" err="1" smtClean="0"/>
              <a:t>not</a:t>
            </a:r>
            <a:r>
              <a:rPr lang="it-CH" sz="1400" b="1" i="1" dirty="0" smtClean="0"/>
              <a:t> </a:t>
            </a:r>
            <a:r>
              <a:rPr lang="it-CH" sz="1400" b="1" i="1" dirty="0" err="1" smtClean="0"/>
              <a:t>supported</a:t>
            </a:r>
            <a:endParaRPr lang="it-CH" sz="1400" b="1" i="1" dirty="0" smtClean="0"/>
          </a:p>
          <a:p>
            <a:pPr lvl="2">
              <a:spcBef>
                <a:spcPts val="600"/>
              </a:spcBef>
            </a:pPr>
            <a:r>
              <a:rPr lang="it-CH" b="1" dirty="0"/>
              <a:t>SPS software for </a:t>
            </a:r>
            <a:r>
              <a:rPr lang="it-CH" b="1" dirty="0" err="1"/>
              <a:t>safe</a:t>
            </a:r>
            <a:r>
              <a:rPr lang="it-CH" b="1" dirty="0"/>
              <a:t> PC </a:t>
            </a:r>
            <a:r>
              <a:rPr lang="it-CH" b="1" dirty="0" err="1" smtClean="0"/>
              <a:t>shutdown</a:t>
            </a:r>
            <a:endParaRPr lang="it-CH" b="1" dirty="0" smtClean="0"/>
          </a:p>
          <a:p>
            <a:pPr lvl="2">
              <a:spcBef>
                <a:spcPts val="600"/>
              </a:spcBef>
            </a:pPr>
            <a:r>
              <a:rPr lang="it-CH" b="1" dirty="0" err="1" smtClean="0"/>
              <a:t>Reduced</a:t>
            </a:r>
            <a:r>
              <a:rPr lang="it-CH" b="1" dirty="0" smtClean="0"/>
              <a:t> </a:t>
            </a:r>
            <a:r>
              <a:rPr lang="it-CH" b="1" dirty="0" err="1" smtClean="0"/>
              <a:t>price</a:t>
            </a:r>
            <a:endParaRPr lang="it-CH" b="1" dirty="0" smtClean="0"/>
          </a:p>
          <a:p>
            <a:pPr lvl="2">
              <a:spcBef>
                <a:spcPts val="600"/>
              </a:spcBef>
            </a:pPr>
            <a:r>
              <a:rPr lang="it-CH" b="1" dirty="0" smtClean="0"/>
              <a:t>Bundle option (UPS+NMC) for </a:t>
            </a:r>
          </a:p>
          <a:p>
            <a:pPr marL="720000" lvl="2" indent="0">
              <a:spcBef>
                <a:spcPts val="600"/>
              </a:spcBef>
              <a:buNone/>
            </a:pPr>
            <a:r>
              <a:rPr lang="it-CH" b="1" dirty="0" smtClean="0"/>
              <a:t>   </a:t>
            </a:r>
            <a:r>
              <a:rPr lang="it-CH" b="1" dirty="0" err="1" smtClean="0"/>
              <a:t>PowerValue</a:t>
            </a:r>
            <a:r>
              <a:rPr lang="it-CH" b="1" dirty="0" smtClean="0"/>
              <a:t> 11 RT</a:t>
            </a:r>
          </a:p>
          <a:p>
            <a:pPr marL="720000" lvl="2" indent="0">
              <a:spcBef>
                <a:spcPts val="600"/>
              </a:spcBef>
              <a:buNone/>
            </a:pPr>
            <a:endParaRPr lang="it-CH" b="1" dirty="0" smtClean="0"/>
          </a:p>
          <a:p>
            <a:pPr marL="360000" lvl="1" indent="0">
              <a:spcBef>
                <a:spcPts val="600"/>
              </a:spcBef>
              <a:buNone/>
            </a:pPr>
            <a:endParaRPr lang="en-US" sz="1400" dirty="0" smtClean="0"/>
          </a:p>
          <a:p>
            <a:pPr>
              <a:spcBef>
                <a:spcPts val="600"/>
              </a:spcBef>
            </a:pPr>
            <a:endParaRPr lang="it-CH" b="1" dirty="0" smtClean="0">
              <a:solidFill>
                <a:srgbClr val="FF0000"/>
              </a:solidFill>
            </a:endParaRPr>
          </a:p>
          <a:p>
            <a:pPr marL="360000" lvl="1" indent="0">
              <a:spcBef>
                <a:spcPts val="60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endParaRPr lang="de-CH" sz="1400" dirty="0" smtClean="0"/>
          </a:p>
          <a:p>
            <a:pPr marL="720000" lvl="2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3219228">
            <a:off x="7183137" y="53745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95324"/>
              </p:ext>
            </p:extLst>
          </p:nvPr>
        </p:nvGraphicFramePr>
        <p:xfrm>
          <a:off x="478970" y="4405948"/>
          <a:ext cx="82296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it-CH" sz="1200" dirty="0" smtClean="0"/>
                        <a:t>Art.nr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smtClean="0"/>
                        <a:t>Ready to quote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smtClean="0"/>
                        <a:t>Order </a:t>
                      </a:r>
                      <a:r>
                        <a:rPr lang="it-CH" sz="1200" dirty="0" err="1" smtClean="0"/>
                        <a:t>acceptance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smtClean="0"/>
                        <a:t>First </a:t>
                      </a:r>
                      <a:r>
                        <a:rPr lang="it-CH" sz="1200" dirty="0" err="1" smtClean="0"/>
                        <a:t>shipments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CH" sz="1200" dirty="0" smtClean="0"/>
                        <a:t>4NWP100110R0001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Winpower</a:t>
                      </a:r>
                      <a:r>
                        <a:rPr lang="it-CH" sz="1200" dirty="0" smtClean="0"/>
                        <a:t> SNMP card </a:t>
                      </a:r>
                      <a:r>
                        <a:rPr lang="it-CH" sz="1200" dirty="0" err="1" smtClean="0"/>
                        <a:t>PowerValue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May</a:t>
                      </a:r>
                      <a:r>
                        <a:rPr lang="it-CH" sz="1200" baseline="0" dirty="0" smtClean="0"/>
                        <a:t> 17th, 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June</a:t>
                      </a:r>
                      <a:r>
                        <a:rPr lang="it-CH" sz="1200" dirty="0" smtClean="0"/>
                        <a:t> 21th, 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June</a:t>
                      </a:r>
                      <a:r>
                        <a:rPr lang="it-CH" sz="1200" dirty="0" smtClean="0"/>
                        <a:t> 28</a:t>
                      </a:r>
                      <a:r>
                        <a:rPr lang="it-CH" sz="1200" baseline="0" dirty="0" smtClean="0"/>
                        <a:t>th, 2016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385" y="2123233"/>
            <a:ext cx="3291933" cy="208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Options and Accessories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00100" y="1592263"/>
            <a:ext cx="7439891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indent="0">
              <a:spcBef>
                <a:spcPts val="600"/>
              </a:spcBef>
              <a:buNone/>
            </a:pPr>
            <a:endParaRPr lang="en-US" sz="1400" dirty="0" smtClean="0"/>
          </a:p>
          <a:p>
            <a:pPr>
              <a:spcBef>
                <a:spcPts val="600"/>
              </a:spcBef>
            </a:pPr>
            <a:endParaRPr lang="it-CH" b="1" dirty="0" smtClean="0">
              <a:solidFill>
                <a:srgbClr val="FF0000"/>
              </a:solidFill>
            </a:endParaRPr>
          </a:p>
          <a:p>
            <a:pPr marL="360000" lvl="1" indent="0">
              <a:spcBef>
                <a:spcPts val="60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2">
              <a:spcBef>
                <a:spcPts val="600"/>
              </a:spcBef>
            </a:pPr>
            <a:endParaRPr lang="de-CH" sz="1400" dirty="0" smtClean="0"/>
          </a:p>
          <a:p>
            <a:pPr marL="720000" lvl="2" indent="0">
              <a:spcBef>
                <a:spcPts val="600"/>
              </a:spcBef>
              <a:buNone/>
            </a:pPr>
            <a:endParaRPr lang="en-US" sz="1400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 rot="3219228">
            <a:off x="7183137" y="537455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379" y="1089371"/>
            <a:ext cx="691605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CH" b="1" dirty="0">
                <a:solidFill>
                  <a:srgbClr val="FF0000"/>
                </a:solidFill>
              </a:rPr>
              <a:t>NEW ! Bypass PDU 16 A (</a:t>
            </a:r>
            <a:r>
              <a:rPr lang="it-CH" b="1" dirty="0" err="1">
                <a:solidFill>
                  <a:srgbClr val="FF0000"/>
                </a:solidFill>
              </a:rPr>
              <a:t>PowerValue</a:t>
            </a:r>
            <a:r>
              <a:rPr lang="it-CH" b="1" dirty="0">
                <a:solidFill>
                  <a:srgbClr val="FF0000"/>
                </a:solidFill>
              </a:rPr>
              <a:t> 11 RT 1-3 kVA</a:t>
            </a:r>
            <a:r>
              <a:rPr lang="it-CH" b="1" dirty="0" smtClean="0">
                <a:solidFill>
                  <a:srgbClr val="FF0000"/>
                </a:solidFill>
              </a:rPr>
              <a:t>)</a:t>
            </a:r>
            <a:endParaRPr lang="it-CH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200" b="1" dirty="0" err="1"/>
              <a:t>It</a:t>
            </a:r>
            <a:r>
              <a:rPr lang="de-CH" sz="1200" b="1" dirty="0"/>
              <a:t> </a:t>
            </a:r>
            <a:r>
              <a:rPr lang="de-CH" sz="1200" b="1" dirty="0" err="1"/>
              <a:t>provides</a:t>
            </a:r>
            <a:r>
              <a:rPr lang="de-CH" sz="1200" b="1" dirty="0"/>
              <a:t> </a:t>
            </a:r>
            <a:r>
              <a:rPr lang="de-CH" sz="1200" b="1" dirty="0" err="1"/>
              <a:t>maintenance</a:t>
            </a:r>
            <a:r>
              <a:rPr lang="de-CH" sz="1200" b="1" dirty="0"/>
              <a:t> </a:t>
            </a:r>
            <a:r>
              <a:rPr lang="de-CH" sz="1200" b="1" dirty="0" err="1"/>
              <a:t>bypass</a:t>
            </a:r>
            <a:r>
              <a:rPr lang="de-CH" sz="1200" b="1" dirty="0"/>
              <a:t> </a:t>
            </a:r>
            <a:r>
              <a:rPr lang="de-CH" sz="1200" b="1" dirty="0" err="1"/>
              <a:t>capability</a:t>
            </a:r>
            <a:r>
              <a:rPr lang="de-CH" sz="1200" b="1" dirty="0"/>
              <a:t> plus </a:t>
            </a:r>
            <a:r>
              <a:rPr lang="de-CH" sz="1200" b="1" dirty="0" err="1"/>
              <a:t>serves</a:t>
            </a:r>
            <a:r>
              <a:rPr lang="de-CH" sz="1200" b="1" dirty="0"/>
              <a:t> </a:t>
            </a:r>
            <a:r>
              <a:rPr lang="de-CH" sz="1200" b="1" dirty="0" err="1"/>
              <a:t>as</a:t>
            </a:r>
            <a:r>
              <a:rPr lang="de-CH" sz="1200" b="1" dirty="0"/>
              <a:t> an </a:t>
            </a:r>
            <a:r>
              <a:rPr lang="de-CH" sz="1200" b="1" dirty="0" err="1"/>
              <a:t>output</a:t>
            </a:r>
            <a:r>
              <a:rPr lang="de-CH" sz="1200" b="1" dirty="0"/>
              <a:t> Power Distribution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it provides service continuity during UPS maintenance or upgrade with no load interruptions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200" b="1" dirty="0"/>
              <a:t>Easy-</a:t>
            </a:r>
            <a:r>
              <a:rPr lang="de-CH" sz="1200" b="1" dirty="0" err="1"/>
              <a:t>to</a:t>
            </a:r>
            <a:r>
              <a:rPr lang="de-CH" sz="1200" b="1" dirty="0"/>
              <a:t>-</a:t>
            </a:r>
            <a:r>
              <a:rPr lang="de-CH" sz="1200" b="1" dirty="0" err="1"/>
              <a:t>use</a:t>
            </a:r>
            <a:r>
              <a:rPr lang="de-CH" sz="1200" b="1" dirty="0"/>
              <a:t> </a:t>
            </a:r>
            <a:r>
              <a:rPr lang="de-CH" sz="1200" b="1" dirty="0" err="1"/>
              <a:t>through</a:t>
            </a:r>
            <a:r>
              <a:rPr lang="de-CH" sz="1200" b="1" dirty="0"/>
              <a:t> a </a:t>
            </a:r>
            <a:r>
              <a:rPr lang="de-CH" sz="1200" b="1" dirty="0" err="1"/>
              <a:t>manual</a:t>
            </a:r>
            <a:r>
              <a:rPr lang="de-CH" sz="1200" b="1" dirty="0"/>
              <a:t> </a:t>
            </a:r>
            <a:r>
              <a:rPr lang="de-CH" sz="1200" b="1" dirty="0" err="1"/>
              <a:t>rotary</a:t>
            </a:r>
            <a:r>
              <a:rPr lang="de-CH" sz="1200" b="1" dirty="0"/>
              <a:t> </a:t>
            </a:r>
            <a:r>
              <a:rPr lang="de-CH" sz="1200" b="1" dirty="0" err="1"/>
              <a:t>switch</a:t>
            </a:r>
            <a:r>
              <a:rPr lang="de-CH" sz="1200" b="1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200" b="1" dirty="0"/>
              <a:t>Easy-</a:t>
            </a:r>
            <a:r>
              <a:rPr lang="de-CH" sz="1200" b="1" dirty="0" err="1"/>
              <a:t>to</a:t>
            </a:r>
            <a:r>
              <a:rPr lang="de-CH" sz="1200" b="1" dirty="0"/>
              <a:t>-</a:t>
            </a:r>
            <a:r>
              <a:rPr lang="de-CH" sz="1200" b="1" dirty="0" err="1"/>
              <a:t>connect</a:t>
            </a:r>
            <a:r>
              <a:rPr lang="de-CH" sz="1200" b="1" dirty="0"/>
              <a:t>, </a:t>
            </a:r>
            <a:r>
              <a:rPr lang="de-CH" sz="1200" b="1" dirty="0" err="1"/>
              <a:t>plug</a:t>
            </a:r>
            <a:r>
              <a:rPr lang="de-CH" sz="1200" b="1" dirty="0"/>
              <a:t> </a:t>
            </a:r>
            <a:r>
              <a:rPr lang="de-CH" sz="1200" b="1" dirty="0" err="1"/>
              <a:t>and</a:t>
            </a:r>
            <a:r>
              <a:rPr lang="de-CH" sz="1200" b="1" dirty="0"/>
              <a:t> </a:t>
            </a:r>
            <a:r>
              <a:rPr lang="de-CH" sz="1200" b="1" dirty="0" err="1"/>
              <a:t>play</a:t>
            </a:r>
            <a:r>
              <a:rPr lang="de-CH" sz="1200" b="1" dirty="0"/>
              <a:t> </a:t>
            </a:r>
            <a:r>
              <a:rPr lang="de-CH" sz="1200" b="1" dirty="0" err="1"/>
              <a:t>connectability</a:t>
            </a:r>
            <a:r>
              <a:rPr lang="de-CH" sz="1200" b="1" dirty="0"/>
              <a:t> </a:t>
            </a:r>
            <a:r>
              <a:rPr lang="de-CH" sz="1200" b="1" dirty="0" err="1"/>
              <a:t>both</a:t>
            </a:r>
            <a:r>
              <a:rPr lang="de-CH" sz="1200" b="1" dirty="0"/>
              <a:t> at </a:t>
            </a:r>
            <a:r>
              <a:rPr lang="de-CH" sz="1200" b="1" dirty="0" err="1"/>
              <a:t>input</a:t>
            </a:r>
            <a:r>
              <a:rPr lang="de-CH" sz="1200" b="1" dirty="0"/>
              <a:t> </a:t>
            </a:r>
            <a:r>
              <a:rPr lang="de-CH" sz="1200" b="1" dirty="0" err="1"/>
              <a:t>and</a:t>
            </a:r>
            <a:r>
              <a:rPr lang="de-CH" sz="1200" b="1" dirty="0"/>
              <a:t> </a:t>
            </a:r>
            <a:r>
              <a:rPr lang="de-CH" sz="1200" b="1" dirty="0" err="1"/>
              <a:t>output</a:t>
            </a:r>
            <a:endParaRPr lang="de-CH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200" b="1" dirty="0"/>
              <a:t>Easy-</a:t>
            </a:r>
            <a:r>
              <a:rPr lang="de-CH" sz="1200" b="1" dirty="0" err="1"/>
              <a:t>to</a:t>
            </a:r>
            <a:r>
              <a:rPr lang="de-CH" sz="1200" b="1" dirty="0"/>
              <a:t>-</a:t>
            </a:r>
            <a:r>
              <a:rPr lang="de-CH" sz="1200" b="1" dirty="0" err="1"/>
              <a:t>install</a:t>
            </a:r>
            <a:r>
              <a:rPr lang="de-CH" sz="1200" b="1" dirty="0"/>
              <a:t>, </a:t>
            </a:r>
            <a:r>
              <a:rPr lang="de-CH" sz="1200" b="1" dirty="0" err="1"/>
              <a:t>rack</a:t>
            </a:r>
            <a:r>
              <a:rPr lang="de-CH" sz="1200" b="1" dirty="0"/>
              <a:t> (19’’) </a:t>
            </a:r>
            <a:r>
              <a:rPr lang="de-CH" sz="1200" b="1" dirty="0" err="1"/>
              <a:t>mounting</a:t>
            </a:r>
            <a:r>
              <a:rPr lang="de-CH" sz="1200" b="1" dirty="0"/>
              <a:t> </a:t>
            </a:r>
            <a:r>
              <a:rPr lang="de-CH" sz="1200" b="1" dirty="0" err="1"/>
              <a:t>brackets</a:t>
            </a:r>
            <a:r>
              <a:rPr lang="de-CH" sz="1200" b="1" dirty="0"/>
              <a:t> </a:t>
            </a:r>
            <a:r>
              <a:rPr lang="de-CH" sz="1200" b="1" dirty="0" err="1" smtClean="0"/>
              <a:t>included</a:t>
            </a:r>
            <a:endParaRPr lang="de-CH" sz="1200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38788"/>
              </p:ext>
            </p:extLst>
          </p:nvPr>
        </p:nvGraphicFramePr>
        <p:xfrm>
          <a:off x="391885" y="5041052"/>
          <a:ext cx="8273145" cy="116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29"/>
                <a:gridCol w="1654629"/>
                <a:gridCol w="1654629"/>
                <a:gridCol w="1654629"/>
                <a:gridCol w="1654629"/>
              </a:tblGrid>
              <a:tr h="705393">
                <a:tc>
                  <a:txBody>
                    <a:bodyPr/>
                    <a:lstStyle/>
                    <a:p>
                      <a:r>
                        <a:rPr lang="it-CH" sz="1100" dirty="0" smtClean="0"/>
                        <a:t>Art.nr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100" dirty="0" err="1" smtClean="0"/>
                        <a:t>Description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100" dirty="0" smtClean="0"/>
                        <a:t>Ready to quote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100" dirty="0" smtClean="0"/>
                        <a:t>Order </a:t>
                      </a:r>
                      <a:r>
                        <a:rPr lang="it-CH" sz="1100" dirty="0" err="1" smtClean="0"/>
                        <a:t>acceptance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100" dirty="0" smtClean="0"/>
                        <a:t>First </a:t>
                      </a:r>
                      <a:r>
                        <a:rPr lang="it-CH" sz="1100" dirty="0" err="1" smtClean="0"/>
                        <a:t>shipments</a:t>
                      </a:r>
                      <a:endParaRPr lang="en-US" sz="1100" dirty="0"/>
                    </a:p>
                  </a:txBody>
                  <a:tcPr/>
                </a:tc>
              </a:tr>
              <a:tr h="1604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4NWP101737R0001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Bypass PDU 16A </a:t>
                      </a:r>
                      <a:r>
                        <a:rPr lang="en-US" sz="1200" dirty="0" err="1" smtClean="0"/>
                        <a:t>PowerValue</a:t>
                      </a:r>
                      <a:r>
                        <a:rPr lang="en-US" sz="1200" dirty="0" smtClean="0"/>
                        <a:t> 11 RT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May</a:t>
                      </a:r>
                      <a:r>
                        <a:rPr lang="it-CH" sz="1200" baseline="0" dirty="0" smtClean="0"/>
                        <a:t> 17th, 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June</a:t>
                      </a:r>
                      <a:r>
                        <a:rPr lang="it-CH" sz="1200" dirty="0" smtClean="0"/>
                        <a:t> 6th, 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CH" sz="1200" dirty="0" err="1" smtClean="0"/>
                        <a:t>June</a:t>
                      </a:r>
                      <a:r>
                        <a:rPr lang="it-CH" sz="1200" dirty="0" smtClean="0"/>
                        <a:t> 13</a:t>
                      </a:r>
                      <a:r>
                        <a:rPr lang="it-CH" sz="1200" baseline="0" dirty="0" smtClean="0"/>
                        <a:t>th, 2016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46" y="2951651"/>
            <a:ext cx="7078197" cy="17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3532" y="5029730"/>
            <a:ext cx="7679267" cy="106483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Safeguarding your power supply </a:t>
            </a:r>
            <a:r>
              <a:rPr lang="en-US" sz="1600" dirty="0" smtClean="0"/>
              <a:t>has </a:t>
            </a:r>
            <a:r>
              <a:rPr lang="en-US" sz="1600" dirty="0"/>
              <a:t>never been </a:t>
            </a:r>
            <a:r>
              <a:rPr lang="en-US" sz="1600" dirty="0" smtClean="0"/>
              <a:t>easier!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2" y="2512798"/>
            <a:ext cx="7577395" cy="22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96F8E-EB3D-4C3B-83F6-D592288255EA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798490" y="1592263"/>
            <a:ext cx="8121472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Applications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Overview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Mechanical Design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Battery Configuration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User Interface / Software and connectivity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Options and 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Maintenance and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Conclusion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08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1-Phase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844826" y="1592263"/>
            <a:ext cx="8075136" cy="4608512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de-CH" sz="1600" dirty="0" smtClean="0"/>
          </a:p>
          <a:p>
            <a:pPr lvl="1">
              <a:spcBef>
                <a:spcPts val="600"/>
              </a:spcBef>
            </a:pPr>
            <a:r>
              <a:rPr lang="de-CH" sz="1400" dirty="0" smtClean="0"/>
              <a:t>Small-to-Medium size Enterprises</a:t>
            </a:r>
            <a:endParaRPr lang="de-CH" sz="1400" dirty="0"/>
          </a:p>
          <a:p>
            <a:pPr lvl="1">
              <a:spcBef>
                <a:spcPts val="600"/>
              </a:spcBef>
            </a:pPr>
            <a:r>
              <a:rPr lang="de-CH" sz="1400" dirty="0"/>
              <a:t>Computer rooms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Server rooms</a:t>
            </a:r>
          </a:p>
          <a:p>
            <a:pPr lvl="1">
              <a:spcBef>
                <a:spcPts val="600"/>
              </a:spcBef>
            </a:pPr>
            <a:r>
              <a:rPr lang="de-CH" sz="1400" dirty="0" smtClean="0"/>
              <a:t>Control systems</a:t>
            </a:r>
          </a:p>
          <a:p>
            <a:pPr lvl="1">
              <a:spcBef>
                <a:spcPts val="600"/>
              </a:spcBef>
            </a:pPr>
            <a:r>
              <a:rPr lang="de-CH" sz="1400" dirty="0" smtClean="0"/>
              <a:t>IT </a:t>
            </a:r>
            <a:r>
              <a:rPr lang="de-CH" sz="1400" dirty="0"/>
              <a:t>networks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Telephone systems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CCTV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Medical / Healthcare</a:t>
            </a:r>
          </a:p>
          <a:p>
            <a:pPr lvl="1">
              <a:spcBef>
                <a:spcPts val="600"/>
              </a:spcBef>
            </a:pPr>
            <a:r>
              <a:rPr lang="de-CH" sz="1400" dirty="0"/>
              <a:t>Education…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9" y="1923633"/>
            <a:ext cx="3760568" cy="26048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3532" y="5029730"/>
            <a:ext cx="7679267" cy="106483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amount of data managed in the above environments is growing. </a:t>
            </a:r>
          </a:p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ABB recognizes the need to guarantee your business continuation by protecting your equipments and data.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29730"/>
            <a:ext cx="9144000" cy="10648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Product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53532" y="5029730"/>
            <a:ext cx="7679267" cy="106483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protection for small and medium enterprises / datacenters / networking / infrastructure and several other power critical applications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 to 10kVA capacity with paralleling capability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41616" y="3945919"/>
            <a:ext cx="25193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CH" sz="1600" dirty="0" smtClean="0">
                <a:latin typeface="Arial" pitchFamily="34" charset="0"/>
              </a:rPr>
              <a:t>6 kVA</a:t>
            </a:r>
            <a:endParaRPr lang="de-CH" sz="1600" dirty="0">
              <a:latin typeface="Arial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65298" y="3945919"/>
            <a:ext cx="2160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CH" sz="1600" dirty="0" smtClean="0">
                <a:latin typeface="Arial" pitchFamily="34" charset="0"/>
              </a:rPr>
              <a:t>1-3 kVA</a:t>
            </a:r>
            <a:endParaRPr lang="de-CH" sz="1600" dirty="0"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42" y="3028264"/>
            <a:ext cx="2238612" cy="863493"/>
          </a:xfrm>
          <a:prstGeom prst="rect">
            <a:avLst/>
          </a:prstGeom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580852" y="3888666"/>
            <a:ext cx="25193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CH" sz="1600" dirty="0" smtClean="0">
                <a:latin typeface="Arial" pitchFamily="34" charset="0"/>
              </a:rPr>
              <a:t>10 kVA</a:t>
            </a:r>
            <a:endParaRPr lang="de-CH" sz="1600" dirty="0">
              <a:latin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449" y="2800865"/>
            <a:ext cx="2328542" cy="10013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703" y="3028264"/>
            <a:ext cx="2103187" cy="8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1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Performance Characteristics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0458" y="2209527"/>
            <a:ext cx="5390975" cy="29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Classification IEC/EN </a:t>
            </a: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62040-3	VFI-SS-111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Working </a:t>
            </a: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mode		</a:t>
            </a: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on-line </a:t>
            </a: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double conversion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Module power rating		</a:t>
            </a: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1-10 kVA</a:t>
            </a:r>
            <a:endParaRPr lang="en-GB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Paralleling</a:t>
            </a: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		</a:t>
            </a: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	2 units (6-10 kVA)</a:t>
            </a:r>
            <a:endParaRPr lang="en-GB" sz="1200" dirty="0">
              <a:solidFill>
                <a:srgbClr val="000000"/>
              </a:solidFill>
              <a:cs typeface="Arial" pitchFamily="34" charset="0"/>
            </a:endParaRP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Output </a:t>
            </a: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power </a:t>
            </a: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factor</a:t>
            </a: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		</a:t>
            </a: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0.9</a:t>
            </a:r>
            <a:endParaRPr lang="en-GB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Efficiency in double conversion	up to </a:t>
            </a: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93%</a:t>
            </a:r>
            <a:endParaRPr lang="en-GB" sz="1200" b="1" dirty="0">
              <a:solidFill>
                <a:schemeClr val="accent1"/>
              </a:solidFill>
              <a:cs typeface="Arial" pitchFamily="34" charset="0"/>
            </a:endParaRP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Efficiency in eco-mode		</a:t>
            </a: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up to 97%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Maximum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weight w/out batteries 	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28.1 kg</a:t>
            </a:r>
            <a:r>
              <a:rPr lang="en-US" sz="1200" dirty="0">
                <a:solidFill>
                  <a:srgbClr val="009999"/>
                </a:solidFill>
                <a:cs typeface="Arial" pitchFamily="34" charset="0"/>
              </a:rPr>
              <a:t>	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Input current distortion THDI	</a:t>
            </a:r>
            <a:r>
              <a:rPr lang="en-GB" sz="1200" b="1" dirty="0" smtClean="0">
                <a:solidFill>
                  <a:schemeClr val="accent1"/>
                </a:solidFill>
                <a:cs typeface="Arial" pitchFamily="34" charset="0"/>
              </a:rPr>
              <a:t>&lt;5 </a:t>
            </a:r>
            <a:r>
              <a:rPr lang="en-GB" sz="1200" b="1" dirty="0">
                <a:solidFill>
                  <a:schemeClr val="accent1"/>
                </a:solidFill>
                <a:cs typeface="Arial" pitchFamily="34" charset="0"/>
              </a:rPr>
              <a:t>%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dirty="0">
                <a:solidFill>
                  <a:srgbClr val="000000"/>
                </a:solidFill>
                <a:cs typeface="Arial" pitchFamily="34" charset="0"/>
              </a:rPr>
              <a:t>Input power factor (PF)		</a:t>
            </a: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0.99</a:t>
            </a:r>
          </a:p>
          <a:p>
            <a:pPr marL="195263" indent="-195263">
              <a:lnSpc>
                <a:spcPct val="120000"/>
              </a:lnSpc>
              <a:spcBef>
                <a:spcPts val="300"/>
              </a:spcBef>
            </a:pPr>
            <a:r>
              <a:rPr lang="en-GB" sz="1200" dirty="0" smtClean="0">
                <a:solidFill>
                  <a:srgbClr val="000000"/>
                </a:solidFill>
                <a:cs typeface="Arial" pitchFamily="34" charset="0"/>
              </a:rPr>
              <a:t>Communication cards		SNMP / Relay Card</a:t>
            </a:r>
          </a:p>
        </p:txBody>
      </p:sp>
      <p:cxnSp>
        <p:nvCxnSpPr>
          <p:cNvPr id="16" name="Straight Connector 6"/>
          <p:cNvCxnSpPr>
            <a:cxnSpLocks noChangeShapeType="1"/>
          </p:cNvCxnSpPr>
          <p:nvPr/>
        </p:nvCxnSpPr>
        <p:spPr bwMode="auto">
          <a:xfrm>
            <a:off x="3530459" y="2168583"/>
            <a:ext cx="5190461" cy="0"/>
          </a:xfrm>
          <a:prstGeom prst="line">
            <a:avLst/>
          </a:prstGeom>
          <a:noFill/>
          <a:ln w="9525" algn="ctr">
            <a:solidFill>
              <a:srgbClr val="0076B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3530459" y="1813173"/>
            <a:ext cx="5190461" cy="396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4B7A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Technical Highlights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3" y="2209527"/>
            <a:ext cx="2483999" cy="29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>
            <a:off x="1795849" y="5049795"/>
            <a:ext cx="436605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66768" y="4934465"/>
            <a:ext cx="1293340" cy="21418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6300" y="4934465"/>
            <a:ext cx="1113138" cy="21418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01578" y="4934465"/>
            <a:ext cx="1070919" cy="21418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000" y="2091920"/>
            <a:ext cx="6904544" cy="1268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spcBef>
                <a:spcPts val="11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Saving power and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1384519" y="2366912"/>
            <a:ext cx="3301781" cy="787255"/>
          </a:xfrm>
        </p:spPr>
        <p:txBody>
          <a:bodyPr/>
          <a:lstStyle/>
          <a:p>
            <a:r>
              <a:rPr lang="de-CH" sz="1600" dirty="0" smtClean="0"/>
              <a:t>	vs 0.8 p.f. means 12.5%</a:t>
            </a:r>
            <a:endParaRPr lang="de-CH" sz="1600" dirty="0"/>
          </a:p>
          <a:p>
            <a:r>
              <a:rPr lang="de-CH" sz="1600" dirty="0" smtClean="0"/>
              <a:t>	vs 0.7 p.f. means 28.6%</a:t>
            </a:r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55207" y="2434480"/>
            <a:ext cx="556591" cy="437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200" dirty="0" smtClean="0">
                <a:latin typeface="Arial" pitchFamily="34" charset="0"/>
                <a:cs typeface="Arial" pitchFamily="34" charset="0"/>
              </a:rPr>
              <a:t>0.9</a:t>
            </a:r>
            <a:endParaRPr lang="en-US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440" y="2472653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/>
              <a:t>more active power</a:t>
            </a:r>
            <a:endParaRPr lang="en-US" sz="20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43327"/>
              </p:ext>
            </p:extLst>
          </p:nvPr>
        </p:nvGraphicFramePr>
        <p:xfrm>
          <a:off x="985696" y="4096788"/>
          <a:ext cx="6854848" cy="113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12"/>
                <a:gridCol w="1713712"/>
                <a:gridCol w="1713712"/>
                <a:gridCol w="1713712"/>
              </a:tblGrid>
              <a:tr h="153094"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Competitor 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Competitor B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dirty="0" smtClean="0">
                          <a:solidFill>
                            <a:schemeClr val="tx1"/>
                          </a:solidFill>
                        </a:rPr>
                        <a:t>Competitor C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chemeClr val="accent1"/>
                          </a:solidFill>
                        </a:rPr>
                        <a:t>PowerValue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92% (1-10kVA)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91% (1.1-3kVA)</a:t>
                      </a:r>
                    </a:p>
                    <a:p>
                      <a:r>
                        <a:rPr lang="en-US" sz="1200" dirty="0" smtClean="0"/>
                        <a:t>up to 92% (5-11kVA)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88% (1-3kVA)</a:t>
                      </a:r>
                    </a:p>
                    <a:p>
                      <a:r>
                        <a:rPr lang="en-US" sz="1200" dirty="0" smtClean="0"/>
                        <a:t>up to 92% (4.5-10kVA)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92% (1-3kVA)</a:t>
                      </a:r>
                    </a:p>
                    <a:p>
                      <a:r>
                        <a:rPr lang="en-US" sz="1200" dirty="0" smtClean="0"/>
                        <a:t>up to 93% (6-10kVA)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Up to </a:t>
                      </a:r>
                      <a:r>
                        <a:rPr lang="de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Up to </a:t>
                      </a:r>
                      <a:r>
                        <a:rPr lang="de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b="1" dirty="0" smtClean="0"/>
                        <a:t>Up to </a:t>
                      </a:r>
                      <a:r>
                        <a:rPr lang="de-CH" sz="1800" b="1" dirty="0" smtClean="0"/>
                        <a:t>50%</a:t>
                      </a:r>
                      <a:endParaRPr lang="en-US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 smtClean="0"/>
                        <a:t>Lower</a:t>
                      </a:r>
                      <a:r>
                        <a:rPr lang="de-CH" sz="1800" b="1" baseline="0" dirty="0" smtClean="0"/>
                        <a:t> losses</a:t>
                      </a:r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Content Placeholder 6"/>
          <p:cNvSpPr txBox="1">
            <a:spLocks/>
          </p:cNvSpPr>
          <p:nvPr/>
        </p:nvSpPr>
        <p:spPr>
          <a:xfrm>
            <a:off x="927944" y="1683327"/>
            <a:ext cx="6834066" cy="555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b="1" dirty="0" smtClean="0">
                <a:solidFill>
                  <a:schemeClr val="accent1"/>
                </a:solidFill>
              </a:rPr>
              <a:t>Higher power factor</a:t>
            </a: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927944" y="3768902"/>
            <a:ext cx="6834066" cy="555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000" indent="-180000" algn="l" defTabSz="91440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 sz="18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1100"/>
              </a:spcBef>
              <a:spcAft>
                <a:spcPts val="0"/>
              </a:spcAft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b="1" dirty="0" smtClean="0">
                <a:solidFill>
                  <a:schemeClr val="accent1"/>
                </a:solidFill>
              </a:rPr>
              <a:t>Higher Efficiencies</a:t>
            </a: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  <a:p>
            <a:endParaRPr lang="de-CH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Mechanical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795130" y="2441009"/>
            <a:ext cx="3849980" cy="19822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Rack / tower convertible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Compact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Small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Easy serviceability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/>
              <a:t>Single and dual input feed (6-10 kVA)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09" y="2140957"/>
            <a:ext cx="3144793" cy="273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Redundancy and paralleling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7E5F09-5255-4AF5-8D66-209346C14A5D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25379" y="2583726"/>
            <a:ext cx="3319131" cy="437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Up to 4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battery modules / UPS</a:t>
            </a:r>
            <a:endParaRPr lang="en-US" sz="1050" dirty="0" err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259" y="2371147"/>
            <a:ext cx="2196005" cy="2762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5379" y="3261518"/>
            <a:ext cx="3485385" cy="437322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Up to 2 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UPS in parallel (6-10kVA)</a:t>
            </a:r>
            <a:endParaRPr lang="en-US" sz="105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3918" y="3251460"/>
            <a:ext cx="384464" cy="5441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5482" y="3564116"/>
            <a:ext cx="384464" cy="5441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5482" y="3899053"/>
            <a:ext cx="384464" cy="5441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5482" y="4274553"/>
            <a:ext cx="384464" cy="5441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5482" y="4624596"/>
            <a:ext cx="384464" cy="54418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de-CH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dirty="0" err="1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PowerValue 11 RT 1-10 kVA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CH" dirty="0" smtClean="0"/>
              <a:t>Other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8824BF-1BE8-4286-BA33-1A086ED1EFC1}" type="datetime4">
              <a:rPr lang="en-US" smtClean="0"/>
              <a:t>May 13, 2016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1059873" y="1592264"/>
            <a:ext cx="7860089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Eco-Mode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Fan speed control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Cold start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Generator compatible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Input/output transformer compatible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/>
              <a:t>Temperature compensation system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4b09ffb-cec3-4bd1-bf19-ba7fc2ed7b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Default Theme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-PPTGreen">
  <a:themeElements>
    <a:clrScheme name="ABB Green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-PPTViolet">
  <a:themeElements>
    <a:clrScheme name="ABB Violet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BB Green">
  <a:themeElements>
    <a:clrScheme name="ABB Green">
      <a:dk1>
        <a:srgbClr val="000000"/>
      </a:dk1>
      <a:lt1>
        <a:srgbClr val="FFFFFF"/>
      </a:lt1>
      <a:dk2>
        <a:srgbClr val="005514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ABB Green">
  <a:themeElements>
    <a:clrScheme name="ABB Green">
      <a:dk1>
        <a:srgbClr val="000000"/>
      </a:dk1>
      <a:lt1>
        <a:srgbClr val="FFFFFF"/>
      </a:lt1>
      <a:dk2>
        <a:srgbClr val="005514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1136</Words>
  <Application>Microsoft Office PowerPoint</Application>
  <PresentationFormat>On-screen Show (4:3)</PresentationFormat>
  <Paragraphs>337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Andalus</vt:lpstr>
      <vt:lpstr>Arial</vt:lpstr>
      <vt:lpstr>Calibri</vt:lpstr>
      <vt:lpstr>Wingdings</vt:lpstr>
      <vt:lpstr>Default Theme</vt:lpstr>
      <vt:lpstr>ABB-PPTGreen</vt:lpstr>
      <vt:lpstr>ABB Orange</vt:lpstr>
      <vt:lpstr>ABB-PPTViolet</vt:lpstr>
      <vt:lpstr>ABB Green</vt:lpstr>
      <vt:lpstr>1_ABB Green</vt:lpstr>
      <vt:lpstr>PowerValue 11 RT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PowerValue 11 RT 1-10 kVA</vt:lpstr>
      <vt:lpstr>PowerPoint Presentation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Vorlage</dc:subject>
  <dc:creator>Bruna Dabreu</dc:creator>
  <cp:lastModifiedBy>Gabriele Poccia</cp:lastModifiedBy>
  <cp:revision>86</cp:revision>
  <cp:lastPrinted>2014-02-05T11:11:38Z</cp:lastPrinted>
  <dcterms:created xsi:type="dcterms:W3CDTF">2014-01-14T16:32:23Z</dcterms:created>
  <dcterms:modified xsi:type="dcterms:W3CDTF">2016-05-13T13:35:35Z</dcterms:modified>
  <cp:category>2010</cp:category>
</cp:coreProperties>
</file>